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303" r:id="rId2"/>
    <p:sldId id="257" r:id="rId3"/>
    <p:sldId id="304" r:id="rId4"/>
    <p:sldId id="307" r:id="rId5"/>
    <p:sldId id="306" r:id="rId6"/>
    <p:sldId id="305" r:id="rId7"/>
    <p:sldId id="308" r:id="rId8"/>
    <p:sldId id="310" r:id="rId9"/>
    <p:sldId id="311" r:id="rId10"/>
    <p:sldId id="313" r:id="rId11"/>
    <p:sldId id="314" r:id="rId12"/>
    <p:sldId id="315" r:id="rId13"/>
    <p:sldId id="316" r:id="rId14"/>
    <p:sldId id="317" r:id="rId15"/>
    <p:sldId id="318" r:id="rId16"/>
    <p:sldId id="320" r:id="rId17"/>
    <p:sldId id="319" r:id="rId18"/>
    <p:sldId id="288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EC5451"/>
    <a:srgbClr val="A61026"/>
    <a:srgbClr val="E46573"/>
    <a:srgbClr val="D0B9A1"/>
    <a:srgbClr val="EF675C"/>
    <a:srgbClr val="E74B40"/>
    <a:srgbClr val="B2BEC4"/>
    <a:srgbClr val="7F3546"/>
    <a:srgbClr val="A647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2" autoAdjust="0"/>
    <p:restoredTop sz="95244" autoAdjust="0"/>
  </p:normalViewPr>
  <p:slideViewPr>
    <p:cSldViewPr snapToGrid="0">
      <p:cViewPr varScale="1">
        <p:scale>
          <a:sx n="86" d="100"/>
          <a:sy n="86" d="100"/>
        </p:scale>
        <p:origin x="552" y="62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CB6B12-CDD6-4C71-991F-01E65574B2FB}" type="datetimeFigureOut">
              <a:rPr lang="zh-CN" altLang="en-US" smtClean="0"/>
              <a:t>2022/3/21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8F8706-0648-49D1-94E4-6583808409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640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F8706-0648-49D1-94E4-65838084093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99383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VQ-VAE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F8706-0648-49D1-94E4-65838084093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468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可以看出作者是经过大量的实验训练，不同参数设置组合</a:t>
            </a:r>
            <a:endParaRPr lang="en-US" altLang="zh-CN" dirty="0"/>
          </a:p>
          <a:p>
            <a:r>
              <a:rPr lang="zh-CN" altLang="en-US" dirty="0"/>
              <a:t>知乎上说</a:t>
            </a:r>
            <a:r>
              <a:rPr lang="en-US" altLang="zh-CN" dirty="0" err="1"/>
              <a:t>kaiming</a:t>
            </a:r>
            <a:r>
              <a:rPr lang="zh-CN" altLang="en-US" dirty="0"/>
              <a:t>是</a:t>
            </a:r>
            <a:r>
              <a:rPr lang="en-US" altLang="zh-CN" dirty="0"/>
              <a:t>idea</a:t>
            </a:r>
            <a:r>
              <a:rPr lang="zh-CN" altLang="en-US" dirty="0"/>
              <a:t>和实验的天才。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NimbusRomNo9L-Regu"/>
              </a:rPr>
              <a:t>数据增强：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Our MAE works well using </a:t>
            </a:r>
            <a:r>
              <a:rPr lang="en-US" altLang="zh-CN" sz="1800" b="0" i="1" dirty="0">
                <a:solidFill>
                  <a:srgbClr val="000000"/>
                </a:solidFill>
                <a:effectLst/>
                <a:latin typeface="NimbusRomNo9L-ReguItal"/>
              </a:rPr>
              <a:t>cropping-only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augmentation, either fixed-size or random-size (both having random horizontal flipping). Adding color jittering degrades the results and so we do not use it in other experiments.</a:t>
            </a:r>
            <a:b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</a:b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Surprisingly, our MAE behaves decently even if using </a:t>
            </a:r>
            <a:r>
              <a:rPr lang="en-US" altLang="zh-CN" sz="1800" b="0" i="1" dirty="0">
                <a:solidFill>
                  <a:srgbClr val="000000"/>
                </a:solidFill>
                <a:effectLst/>
                <a:latin typeface="NimbusRomNo9L-ReguItal"/>
              </a:rPr>
              <a:t>no data augmentation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(only center-crop, no flipping).</a:t>
            </a:r>
            <a:r>
              <a:rPr lang="en-US" altLang="zh-CN" dirty="0"/>
              <a:t>  </a:t>
            </a:r>
            <a:r>
              <a:rPr lang="zh-CN" altLang="en-US" dirty="0"/>
              <a:t>而对比学习非常依赖数据增强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F8706-0648-49D1-94E4-65838084093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340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可以看出作者是经过大量的实验训练，不同参数设置组合</a:t>
            </a:r>
            <a:endParaRPr lang="en-US" altLang="zh-CN" dirty="0"/>
          </a:p>
          <a:p>
            <a:r>
              <a:rPr lang="zh-CN" altLang="en-US" dirty="0"/>
              <a:t>知乎上说</a:t>
            </a:r>
            <a:r>
              <a:rPr lang="en-US" altLang="zh-CN" dirty="0" err="1"/>
              <a:t>kaiming</a:t>
            </a:r>
            <a:r>
              <a:rPr lang="zh-CN" altLang="en-US" dirty="0"/>
              <a:t>是</a:t>
            </a:r>
            <a:r>
              <a:rPr lang="en-US" altLang="zh-CN" dirty="0"/>
              <a:t>idea</a:t>
            </a:r>
            <a:r>
              <a:rPr lang="zh-CN" altLang="en-US" dirty="0"/>
              <a:t>和实验的天才。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F8706-0648-49D1-94E4-65838084093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6769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可以看出作者是经过大量的实验训练，不同参数设置组合</a:t>
            </a:r>
            <a:endParaRPr lang="en-US" altLang="zh-CN" dirty="0"/>
          </a:p>
          <a:p>
            <a:r>
              <a:rPr lang="zh-CN" altLang="en-US" dirty="0"/>
              <a:t>知乎上说</a:t>
            </a:r>
            <a:r>
              <a:rPr lang="en-US" altLang="zh-CN" dirty="0" err="1"/>
              <a:t>kaiming</a:t>
            </a:r>
            <a:r>
              <a:rPr lang="zh-CN" altLang="en-US" dirty="0"/>
              <a:t>是</a:t>
            </a:r>
            <a:r>
              <a:rPr lang="en-US" altLang="zh-CN" dirty="0"/>
              <a:t>idea</a:t>
            </a:r>
            <a:r>
              <a:rPr lang="zh-CN" altLang="en-US" dirty="0"/>
              <a:t>和实验的天才。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F8706-0648-49D1-94E4-65838084093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542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可以看出作者是经过大量的实验训练，不同参数设置组合</a:t>
            </a:r>
            <a:endParaRPr lang="en-US" altLang="zh-CN" dirty="0"/>
          </a:p>
          <a:p>
            <a:r>
              <a:rPr lang="zh-CN" altLang="en-US" dirty="0"/>
              <a:t>知乎上说</a:t>
            </a:r>
            <a:r>
              <a:rPr lang="en-US" altLang="zh-CN" dirty="0" err="1"/>
              <a:t>kaiming</a:t>
            </a:r>
            <a:r>
              <a:rPr lang="zh-CN" altLang="en-US" dirty="0"/>
              <a:t>是</a:t>
            </a:r>
            <a:r>
              <a:rPr lang="en-US" altLang="zh-CN" dirty="0"/>
              <a:t>idea</a:t>
            </a:r>
            <a:r>
              <a:rPr lang="zh-CN" altLang="en-US" dirty="0"/>
              <a:t>和实验的天才。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F8706-0648-49D1-94E4-65838084093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0893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000" b="0" i="0" dirty="0">
                <a:solidFill>
                  <a:srgbClr val="000000"/>
                </a:solidFill>
                <a:effectLst/>
                <a:latin typeface="NimbusRomNo9L-Regu"/>
              </a:rPr>
              <a:t>北大</a:t>
            </a:r>
            <a:r>
              <a:rPr lang="en-US" altLang="zh-CN" sz="1000" b="0" i="0" dirty="0">
                <a:solidFill>
                  <a:srgbClr val="000000"/>
                </a:solidFill>
                <a:effectLst/>
                <a:latin typeface="NimbusRomNo9L-Regu"/>
              </a:rPr>
              <a:t>AI</a:t>
            </a:r>
            <a:r>
              <a:rPr lang="zh-CN" altLang="en-US" sz="1000" b="0" i="0" dirty="0">
                <a:solidFill>
                  <a:srgbClr val="000000"/>
                </a:solidFill>
                <a:effectLst/>
                <a:latin typeface="NimbusRomNo9L-Regu"/>
              </a:rPr>
              <a:t>学院一作</a:t>
            </a:r>
            <a:endParaRPr lang="en-US" altLang="zh-CN" sz="1000" b="0" i="0" dirty="0">
              <a:solidFill>
                <a:srgbClr val="000000"/>
              </a:solidFill>
              <a:effectLst/>
              <a:latin typeface="NimbusRomNo9L-Regu"/>
            </a:endParaRPr>
          </a:p>
          <a:p>
            <a:r>
              <a:rPr lang="en-US" altLang="zh-CN" sz="1800" b="0" i="1" dirty="0">
                <a:solidFill>
                  <a:srgbClr val="000000"/>
                </a:solidFill>
                <a:effectLst/>
                <a:latin typeface="CMSY10"/>
              </a:rPr>
              <a:t>H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using a series of transformer blocks that are based on </a:t>
            </a:r>
            <a:r>
              <a:rPr lang="en-US" altLang="zh-CN" sz="1800" b="0" i="1" dirty="0">
                <a:solidFill>
                  <a:srgbClr val="000000"/>
                </a:solidFill>
                <a:effectLst/>
                <a:latin typeface="NimbusRomNo9L-ReguItal"/>
              </a:rPr>
              <a:t>cross-attention</a:t>
            </a:r>
            <a:r>
              <a:rPr lang="en-US" altLang="zh-CN" sz="1200" dirty="0"/>
              <a:t> ;</a:t>
            </a:r>
            <a:endParaRPr lang="en-US" altLang="zh-CN" sz="1000" b="0" i="0" dirty="0">
              <a:solidFill>
                <a:srgbClr val="000000"/>
              </a:solidFill>
              <a:effectLst/>
              <a:latin typeface="NimbusRomNo9L-Regu"/>
            </a:endParaRPr>
          </a:p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latent representations </a:t>
            </a:r>
            <a:r>
              <a:rPr lang="en-US" altLang="zh-CN" sz="1800" b="1" i="0" dirty="0" err="1">
                <a:solidFill>
                  <a:srgbClr val="000000"/>
                </a:solidFill>
                <a:effectLst/>
                <a:latin typeface="CMBX10"/>
              </a:rPr>
              <a:t>Z</a:t>
            </a:r>
            <a:r>
              <a:rPr lang="en-US" altLang="zh-CN" sz="1800" b="0" i="1" dirty="0" err="1">
                <a:solidFill>
                  <a:srgbClr val="000000"/>
                </a:solidFill>
                <a:effectLst/>
                <a:latin typeface="CMMI7"/>
              </a:rPr>
              <a:t>v</a:t>
            </a:r>
            <a:r>
              <a:rPr lang="en-US" altLang="zh-CN" dirty="0"/>
              <a:t> ;</a:t>
            </a:r>
          </a:p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latent representations </a:t>
            </a:r>
            <a:r>
              <a:rPr lang="en-US" altLang="zh-CN" sz="1800" b="1" i="0" dirty="0" err="1">
                <a:solidFill>
                  <a:srgbClr val="000000"/>
                </a:solidFill>
                <a:effectLst/>
                <a:latin typeface="CMBX10"/>
              </a:rPr>
              <a:t>Z</a:t>
            </a:r>
            <a:r>
              <a:rPr lang="en-US" altLang="zh-CN" sz="1800" b="0" i="1" dirty="0" err="1">
                <a:solidFill>
                  <a:srgbClr val="000000"/>
                </a:solidFill>
                <a:effectLst/>
                <a:latin typeface="CMMI7"/>
              </a:rPr>
              <a:t>m</a:t>
            </a:r>
            <a:r>
              <a:rPr lang="en-US" altLang="zh-CN" dirty="0"/>
              <a:t> 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for masked patches from </a:t>
            </a:r>
            <a:r>
              <a:rPr lang="en-US" altLang="zh-CN" sz="1800" b="1" i="0" dirty="0" err="1">
                <a:solidFill>
                  <a:srgbClr val="000000"/>
                </a:solidFill>
                <a:effectLst/>
                <a:latin typeface="CMBX10"/>
              </a:rPr>
              <a:t>Z</a:t>
            </a:r>
            <a:r>
              <a:rPr lang="en-US" altLang="zh-CN" sz="1800" b="0" i="1" dirty="0" err="1">
                <a:solidFill>
                  <a:srgbClr val="000000"/>
                </a:solidFill>
                <a:effectLst/>
                <a:latin typeface="CMMI7"/>
              </a:rPr>
              <a:t>v</a:t>
            </a:r>
            <a:r>
              <a:rPr lang="en-US" altLang="zh-CN" dirty="0"/>
              <a:t> ;</a:t>
            </a:r>
            <a:br>
              <a:rPr lang="en-US" altLang="zh-CN" dirty="0"/>
            </a:b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latent contextual regressor </a:t>
            </a:r>
            <a:r>
              <a:rPr lang="en-US" altLang="zh-CN" sz="1800" b="0" i="1" dirty="0">
                <a:solidFill>
                  <a:srgbClr val="000000"/>
                </a:solidFill>
                <a:effectLst/>
                <a:latin typeface="CMSY10"/>
              </a:rPr>
              <a:t>H ;</a:t>
            </a:r>
          </a:p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targets </a:t>
            </a:r>
            <a:r>
              <a:rPr lang="en-US" altLang="zh-CN" sz="1800" b="1" i="0" dirty="0" err="1">
                <a:solidFill>
                  <a:srgbClr val="000000"/>
                </a:solidFill>
                <a:effectLst/>
                <a:latin typeface="CMBX10"/>
              </a:rPr>
              <a:t>Y</a:t>
            </a:r>
            <a:r>
              <a:rPr lang="en-US" altLang="zh-CN" sz="1800" b="0" i="1" dirty="0" err="1">
                <a:solidFill>
                  <a:srgbClr val="000000"/>
                </a:solidFill>
                <a:effectLst/>
                <a:latin typeface="CMMI7"/>
              </a:rPr>
              <a:t>m</a:t>
            </a:r>
            <a:r>
              <a:rPr lang="en-US" altLang="zh-CN" sz="1800" b="0" i="1" dirty="0">
                <a:solidFill>
                  <a:srgbClr val="000000"/>
                </a:solidFill>
                <a:effectLst/>
                <a:latin typeface="CMMI7"/>
              </a:rPr>
              <a:t> 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for masked patches from </a:t>
            </a:r>
            <a:r>
              <a:rPr lang="en-US" altLang="zh-CN" sz="1800" b="1" i="0" dirty="0" err="1">
                <a:solidFill>
                  <a:srgbClr val="000000"/>
                </a:solidFill>
                <a:effectLst/>
                <a:latin typeface="CMBX10"/>
              </a:rPr>
              <a:t>Z</a:t>
            </a:r>
            <a:r>
              <a:rPr lang="en-US" altLang="zh-CN" sz="1800" b="0" i="1" dirty="0" err="1">
                <a:solidFill>
                  <a:srgbClr val="000000"/>
                </a:solidFill>
                <a:effectLst/>
                <a:latin typeface="CMMI7"/>
              </a:rPr>
              <a:t>m</a:t>
            </a:r>
            <a:r>
              <a:rPr lang="en-US" altLang="zh-CN" sz="2800" dirty="0"/>
              <a:t> ;</a:t>
            </a:r>
          </a:p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The target tokens for the masked patches are denoted as </a:t>
            </a:r>
            <a:r>
              <a:rPr lang="en-US" altLang="zh-CN" sz="1800" b="1" i="0" dirty="0">
                <a:solidFill>
                  <a:srgbClr val="000000"/>
                </a:solidFill>
                <a:effectLst/>
                <a:latin typeface="CMBX10"/>
              </a:rPr>
              <a:t>Y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CMR10"/>
              </a:rPr>
              <a:t>¯ </a:t>
            </a:r>
            <a:r>
              <a:rPr lang="en-US" altLang="zh-CN" sz="1800" b="0" i="1" dirty="0">
                <a:solidFill>
                  <a:srgbClr val="000000"/>
                </a:solidFill>
                <a:effectLst/>
                <a:latin typeface="CMMI7"/>
              </a:rPr>
              <a:t>m</a:t>
            </a:r>
            <a:r>
              <a:rPr lang="en-US" altLang="zh-CN" sz="4000" dirty="0"/>
              <a:t> ;</a:t>
            </a:r>
          </a:p>
          <a:p>
            <a:r>
              <a:rPr lang="en-US" altLang="zh-CN" sz="1800" b="1" i="0" dirty="0" err="1">
                <a:solidFill>
                  <a:srgbClr val="000000"/>
                </a:solidFill>
                <a:effectLst/>
                <a:latin typeface="CMBX10"/>
              </a:rPr>
              <a:t>Z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CMR10"/>
              </a:rPr>
              <a:t>¯</a:t>
            </a:r>
            <a:r>
              <a:rPr lang="en-US" altLang="zh-CN" sz="1800" b="0" i="1" dirty="0" err="1">
                <a:solidFill>
                  <a:srgbClr val="000000"/>
                </a:solidFill>
                <a:effectLst/>
                <a:latin typeface="CMMI7"/>
              </a:rPr>
              <a:t>m</a:t>
            </a:r>
            <a:r>
              <a:rPr lang="en-US" altLang="zh-CN" sz="1800" b="0" i="1" dirty="0">
                <a:solidFill>
                  <a:srgbClr val="000000"/>
                </a:solidFill>
                <a:effectLst/>
                <a:latin typeface="CMMI7"/>
              </a:rPr>
              <a:t>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is the masked patch representations computed from the encoder</a:t>
            </a:r>
            <a:r>
              <a:rPr lang="en-US" altLang="zh-CN" sz="5400" dirty="0"/>
              <a:t> ;</a:t>
            </a:r>
            <a:endParaRPr lang="en-US" altLang="zh-CN" sz="4000" dirty="0"/>
          </a:p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feed the masked patches </a:t>
            </a:r>
            <a:r>
              <a:rPr lang="en-US" altLang="zh-CN" sz="1800" b="1" i="0" dirty="0" err="1">
                <a:solidFill>
                  <a:srgbClr val="000000"/>
                </a:solidFill>
                <a:effectLst/>
                <a:latin typeface="CMBX10"/>
              </a:rPr>
              <a:t>X</a:t>
            </a:r>
            <a:r>
              <a:rPr lang="en-US" altLang="zh-CN" sz="1800" b="0" i="1" dirty="0" err="1">
                <a:solidFill>
                  <a:srgbClr val="000000"/>
                </a:solidFill>
                <a:effectLst/>
                <a:latin typeface="CMMI7"/>
              </a:rPr>
              <a:t>m</a:t>
            </a:r>
            <a:r>
              <a:rPr lang="en-US" altLang="zh-CN" sz="1800" b="0" i="1" dirty="0">
                <a:solidFill>
                  <a:srgbClr val="000000"/>
                </a:solidFill>
                <a:effectLst/>
                <a:latin typeface="CMMI7"/>
              </a:rPr>
              <a:t>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into the encoder, which is the same as the one for encoding visible patches, and generate the representations </a:t>
            </a:r>
            <a:r>
              <a:rPr lang="en-US" altLang="zh-CN" sz="1800" b="1" i="0" dirty="0" err="1">
                <a:solidFill>
                  <a:srgbClr val="000000"/>
                </a:solidFill>
                <a:effectLst/>
                <a:latin typeface="CMBX10"/>
              </a:rPr>
              <a:t>Z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CMR10"/>
              </a:rPr>
              <a:t>¯</a:t>
            </a:r>
            <a:r>
              <a:rPr lang="en-US" altLang="zh-CN" sz="1800" b="0" i="1" dirty="0" err="1">
                <a:solidFill>
                  <a:srgbClr val="000000"/>
                </a:solidFill>
                <a:effectLst/>
                <a:latin typeface="CMMI7"/>
              </a:rPr>
              <a:t>m</a:t>
            </a:r>
            <a:r>
              <a:rPr lang="en-US" altLang="zh-CN" sz="1800" b="0" i="1" dirty="0">
                <a:solidFill>
                  <a:srgbClr val="000000"/>
                </a:solidFill>
                <a:effectLst/>
                <a:latin typeface="CMMI7"/>
              </a:rPr>
              <a:t>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of the masked patches. ;</a:t>
            </a:r>
            <a:br>
              <a:rPr lang="en-US" altLang="zh-CN" sz="5400" dirty="0"/>
            </a:br>
            <a:endParaRPr lang="en-US" altLang="zh-CN" sz="2800" dirty="0"/>
          </a:p>
          <a:p>
            <a:r>
              <a:rPr lang="en-US" altLang="zh-CN" sz="2800" b="0" i="1" dirty="0" err="1">
                <a:solidFill>
                  <a:srgbClr val="000000"/>
                </a:solidFill>
                <a:effectLst/>
                <a:latin typeface="CMMI10"/>
              </a:rPr>
              <a:t>L</a:t>
            </a:r>
            <a:r>
              <a:rPr lang="en-US" altLang="zh-CN" sz="2800" b="0" i="1" dirty="0" err="1">
                <a:solidFill>
                  <a:srgbClr val="000000"/>
                </a:solidFill>
                <a:effectLst/>
                <a:latin typeface="CMMI7"/>
              </a:rPr>
              <a:t>_z</a:t>
            </a:r>
            <a:r>
              <a:rPr lang="en-US" altLang="zh-CN" sz="2800" b="0" i="1" dirty="0">
                <a:solidFill>
                  <a:srgbClr val="000000"/>
                </a:solidFill>
                <a:effectLst/>
                <a:latin typeface="CMMI7"/>
              </a:rPr>
              <a:t> </a:t>
            </a:r>
            <a:r>
              <a:rPr lang="en-US" altLang="zh-CN" sz="2800" b="0" i="0" dirty="0">
                <a:solidFill>
                  <a:srgbClr val="000000"/>
                </a:solidFill>
                <a:effectLst/>
                <a:latin typeface="NimbusRomNo9L-Regu"/>
              </a:rPr>
              <a:t>and </a:t>
            </a:r>
            <a:r>
              <a:rPr lang="en-US" altLang="zh-CN" sz="2800" b="0" i="1" dirty="0" err="1">
                <a:solidFill>
                  <a:srgbClr val="000000"/>
                </a:solidFill>
                <a:effectLst/>
                <a:latin typeface="CMMI10"/>
              </a:rPr>
              <a:t>L_y</a:t>
            </a:r>
            <a:r>
              <a:rPr lang="en-US" altLang="zh-CN" sz="2800" b="0" i="1" dirty="0">
                <a:solidFill>
                  <a:srgbClr val="000000"/>
                </a:solidFill>
                <a:effectLst/>
                <a:latin typeface="CMMI7"/>
              </a:rPr>
              <a:t> </a:t>
            </a:r>
            <a:r>
              <a:rPr lang="en-US" altLang="zh-CN" sz="2800" b="0" i="0" dirty="0">
                <a:solidFill>
                  <a:srgbClr val="000000"/>
                </a:solidFill>
                <a:effectLst/>
                <a:latin typeface="NimbusRomNo9L-Regu"/>
              </a:rPr>
              <a:t>are the loss functions.</a:t>
            </a:r>
            <a:r>
              <a:rPr lang="en-US" altLang="zh-CN" sz="5400" dirty="0"/>
              <a:t> </a:t>
            </a:r>
            <a:endParaRPr lang="en-US" altLang="zh-CN" sz="2800" dirty="0"/>
          </a:p>
          <a:p>
            <a:br>
              <a:rPr lang="en-US" altLang="zh-CN" sz="4000" dirty="0"/>
            </a:br>
            <a:br>
              <a:rPr lang="en-US" altLang="zh-CN" sz="2800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F8706-0648-49D1-94E4-65838084093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024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000" b="0" i="0" dirty="0">
                <a:solidFill>
                  <a:srgbClr val="000000"/>
                </a:solidFill>
                <a:effectLst/>
                <a:latin typeface="NimbusRomNo9L-Regu"/>
              </a:rPr>
              <a:t>北大</a:t>
            </a:r>
            <a:r>
              <a:rPr lang="en-US" altLang="zh-CN" sz="1000" b="0" i="0" dirty="0">
                <a:solidFill>
                  <a:srgbClr val="000000"/>
                </a:solidFill>
                <a:effectLst/>
                <a:latin typeface="NimbusRomNo9L-Regu"/>
              </a:rPr>
              <a:t>AI</a:t>
            </a:r>
            <a:r>
              <a:rPr lang="zh-CN" altLang="en-US" sz="1000" b="0" i="0" dirty="0">
                <a:solidFill>
                  <a:srgbClr val="000000"/>
                </a:solidFill>
                <a:effectLst/>
                <a:latin typeface="NimbusRomNo9L-Regu"/>
              </a:rPr>
              <a:t>学院一作</a:t>
            </a:r>
            <a:endParaRPr lang="en-US" altLang="zh-CN" sz="1000" b="0" i="0" dirty="0">
              <a:solidFill>
                <a:srgbClr val="000000"/>
              </a:solidFill>
              <a:effectLst/>
              <a:latin typeface="NimbusRomNo9L-Regu"/>
            </a:endParaRPr>
          </a:p>
          <a:p>
            <a:r>
              <a:rPr lang="en-US" altLang="zh-CN" sz="1000" b="0" i="0" dirty="0">
                <a:solidFill>
                  <a:srgbClr val="000000"/>
                </a:solidFill>
                <a:effectLst/>
                <a:latin typeface="NimbusRomNo9L-Regu"/>
              </a:rPr>
              <a:t>The encoder in the top stream in Figure </a:t>
            </a:r>
            <a:r>
              <a:rPr lang="en-US" altLang="zh-CN" sz="1000" b="0" i="0" dirty="0">
                <a:solidFill>
                  <a:srgbClr val="001473"/>
                </a:solidFill>
                <a:effectLst/>
                <a:latin typeface="NimbusRomNo9L-Regu"/>
              </a:rPr>
              <a:t>1 </a:t>
            </a:r>
            <a:r>
              <a:rPr lang="en-US" altLang="zh-CN" sz="1000" b="0" i="0" dirty="0">
                <a:solidFill>
                  <a:srgbClr val="000000"/>
                </a:solidFill>
                <a:effectLst/>
                <a:latin typeface="NimbusRomNo9L-Regu"/>
              </a:rPr>
              <a:t>operates only on</a:t>
            </a:r>
            <a:br>
              <a:rPr lang="en-US" altLang="zh-CN" sz="1000" b="0" i="0" dirty="0">
                <a:solidFill>
                  <a:srgbClr val="000000"/>
                </a:solidFill>
                <a:effectLst/>
                <a:latin typeface="NimbusRomNo9L-Regu"/>
              </a:rPr>
            </a:br>
            <a:r>
              <a:rPr lang="en-US" altLang="zh-CN" sz="1000" b="0" i="0" dirty="0">
                <a:solidFill>
                  <a:srgbClr val="000000"/>
                </a:solidFill>
                <a:effectLst/>
                <a:latin typeface="NimbusRomNo9L-Regu"/>
              </a:rPr>
              <a:t>visible patches, only focusing on learning semantic representations. We also want that representation learning is taken</a:t>
            </a:r>
            <a:br>
              <a:rPr lang="en-US" altLang="zh-CN" sz="1000" b="0" i="0" dirty="0">
                <a:solidFill>
                  <a:srgbClr val="000000"/>
                </a:solidFill>
                <a:effectLst/>
                <a:latin typeface="NimbusRomNo9L-Regu"/>
              </a:rPr>
            </a:br>
            <a:r>
              <a:rPr lang="en-US" altLang="zh-CN" sz="1000" b="0" i="0" dirty="0">
                <a:solidFill>
                  <a:srgbClr val="000000"/>
                </a:solidFill>
                <a:effectLst/>
                <a:latin typeface="NimbusRomNo9L-Regu"/>
              </a:rPr>
              <a:t>only by the encoder through two things: The latent representations of visible patches are not updated in the other</a:t>
            </a:r>
            <a:br>
              <a:rPr lang="en-US" altLang="zh-CN" sz="1000" b="0" i="0" dirty="0">
                <a:solidFill>
                  <a:srgbClr val="000000"/>
                </a:solidFill>
                <a:effectLst/>
                <a:latin typeface="NimbusRomNo9L-Regu"/>
              </a:rPr>
            </a:br>
            <a:r>
              <a:rPr lang="en-US" altLang="zh-CN" sz="1000" b="0" i="0" dirty="0">
                <a:solidFill>
                  <a:srgbClr val="000000"/>
                </a:solidFill>
                <a:effectLst/>
                <a:latin typeface="NimbusRomNo9L-Regu"/>
              </a:rPr>
              <a:t>modules; and the alignment module expects that the output</a:t>
            </a:r>
            <a:br>
              <a:rPr lang="en-US" altLang="zh-CN" sz="1000" b="0" i="0" dirty="0">
                <a:solidFill>
                  <a:srgbClr val="000000"/>
                </a:solidFill>
                <a:effectLst/>
                <a:latin typeface="NimbusRomNo9L-Regu"/>
              </a:rPr>
            </a:br>
            <a:r>
              <a:rPr lang="en-US" altLang="zh-CN" sz="1000" b="0" i="0" dirty="0">
                <a:solidFill>
                  <a:srgbClr val="000000"/>
                </a:solidFill>
                <a:effectLst/>
                <a:latin typeface="NimbusRomNo9L-Regu"/>
              </a:rPr>
              <a:t>representations of latent contextual regressor are close to</a:t>
            </a:r>
            <a:br>
              <a:rPr lang="en-US" altLang="zh-CN" sz="1000" b="0" i="0" dirty="0">
                <a:solidFill>
                  <a:srgbClr val="000000"/>
                </a:solidFill>
                <a:effectLst/>
                <a:latin typeface="NimbusRomNo9L-Regu"/>
              </a:rPr>
            </a:br>
            <a:r>
              <a:rPr lang="en-US" altLang="zh-CN" sz="1000" b="0" i="0" dirty="0">
                <a:solidFill>
                  <a:srgbClr val="000000"/>
                </a:solidFill>
                <a:effectLst/>
                <a:latin typeface="NimbusRomNo9L-Regu"/>
              </a:rPr>
              <a:t>the latent representations for the masked patches computed</a:t>
            </a:r>
            <a:br>
              <a:rPr lang="en-US" altLang="zh-CN" sz="1000" b="0" i="0" dirty="0">
                <a:solidFill>
                  <a:srgbClr val="000000"/>
                </a:solidFill>
                <a:effectLst/>
                <a:latin typeface="NimbusRomNo9L-Regu"/>
              </a:rPr>
            </a:br>
            <a:r>
              <a:rPr lang="en-US" altLang="zh-CN" sz="1000" b="0" i="0" dirty="0">
                <a:solidFill>
                  <a:srgbClr val="000000"/>
                </a:solidFill>
                <a:effectLst/>
                <a:latin typeface="NimbusRomNo9L-Regu"/>
              </a:rPr>
              <a:t>from the encoder.</a:t>
            </a:r>
            <a:r>
              <a:rPr lang="en-US" altLang="zh-CN" sz="1000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F8706-0648-49D1-94E4-65838084093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594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MSRA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F8706-0648-49D1-94E4-65838084093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624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字节跳动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F8706-0648-49D1-94E4-65838084093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784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47656B-46A3-43BC-9388-EBDD3557F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0070E17-0BF0-4A2F-8A4F-70F436FA82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79104C-74A7-4F5A-9514-C4F0AB197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E5F93-F57C-48E3-9CA7-27529EDE78CD}" type="datetimeFigureOut">
              <a:rPr lang="zh-CN" altLang="en-US" smtClean="0"/>
              <a:t>2022/3/21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02AD34-05B7-41B8-905D-9763899C7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0DC583-4B5E-4597-A9BD-83CFB11D7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5B37E-CDBA-4F36-B3D7-B89D493E21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621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4E81F8-5D63-4CD9-9D69-174BF25B0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99A9F84-177B-40F0-B212-ABC33BD9EC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0822C3-04A5-4417-8B86-BA05E5072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E5F93-F57C-48E3-9CA7-27529EDE78CD}" type="datetimeFigureOut">
              <a:rPr lang="zh-CN" altLang="en-US" smtClean="0"/>
              <a:t>2022/3/21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8C26FE-C3B8-4B4B-8F47-0F7DAB6BD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723F90-37AC-4421-BEE3-B1C80C136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5B37E-CDBA-4F36-B3D7-B89D493E21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544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B385ECE-325F-4935-AC8F-B273ECC0F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F58BFD4-1F5F-424B-810D-7897BEB3D8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5973C0-ABCF-4459-9F2C-EFEB1C9F0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E5F93-F57C-48E3-9CA7-27529EDE78CD}" type="datetimeFigureOut">
              <a:rPr lang="zh-CN" altLang="en-US" smtClean="0"/>
              <a:t>2022/3/21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72CDD8-447F-4FD8-B25D-D22ED5DEE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1CEB38-4792-4308-BA72-5FEA6CFA5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5B37E-CDBA-4F36-B3D7-B89D493E21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0549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C85581-C1B1-4F22-9466-285A539B9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5F780C-FE25-4F1C-95BA-FC2F41D82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6FE72C-C72E-432C-A95F-0FA4A001D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E5F93-F57C-48E3-9CA7-27529EDE78CD}" type="datetimeFigureOut">
              <a:rPr lang="zh-CN" altLang="en-US" smtClean="0"/>
              <a:t>2022/3/21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C9F702-343C-452B-9981-8729A56AE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38792A-0852-484F-9C0D-17596B205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5B37E-CDBA-4F36-B3D7-B89D493E21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124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0BA7BD-1309-438C-86F5-FDF0C8177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54029C-4765-4B55-978E-1CEA7F6CC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9C918E-EFCB-4FAC-9623-2C4DEBCD0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E5F93-F57C-48E3-9CA7-27529EDE78CD}" type="datetimeFigureOut">
              <a:rPr lang="zh-CN" altLang="en-US" smtClean="0"/>
              <a:t>2022/3/21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C6BD74-6A29-42B6-8947-31090C31E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BCA73D-0D9E-44F8-A54F-6242D92AA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5B37E-CDBA-4F36-B3D7-B89D493E21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466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922737-BBB3-4E7B-B9DA-8BF3827EB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BB3A2C-65F5-4F9E-B953-66ED87B488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C7C4B96-92A3-41E9-AF92-C70BB07240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B3873A-27D9-4E1A-9617-F229D3CBD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E5F93-F57C-48E3-9CA7-27529EDE78CD}" type="datetimeFigureOut">
              <a:rPr lang="zh-CN" altLang="en-US" smtClean="0"/>
              <a:t>2022/3/21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C6572A-E21A-42F3-8508-9869D3B5E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D68924-CDDF-4B0D-99B5-5BF88F816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5B37E-CDBA-4F36-B3D7-B89D493E21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76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BA2046-29FC-4BB5-9A4D-0E9A3F2A5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5BDCCB-222F-44A2-BF82-46FEF0170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EB3CE45-1875-4549-83CD-CE23B37B7E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6D4534A-F5AD-459D-9E13-50956A7055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284BD34-E93C-4A52-81D2-6E36578655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9D3870B-697E-469B-93DF-B313CE64B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E5F93-F57C-48E3-9CA7-27529EDE78CD}" type="datetimeFigureOut">
              <a:rPr lang="zh-CN" altLang="en-US" smtClean="0"/>
              <a:t>2022/3/21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A959DEF-3D4C-4344-AD2C-D29058F07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82EFCC7-86ED-4330-9A19-8CDF931EE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5B37E-CDBA-4F36-B3D7-B89D493E21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68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6C66CA-3D63-472E-8376-C0F7898B2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39EE1B8-EF3D-4705-84A7-37E6DC89A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E5F93-F57C-48E3-9CA7-27529EDE78CD}" type="datetimeFigureOut">
              <a:rPr lang="zh-CN" altLang="en-US" smtClean="0"/>
              <a:t>2022/3/21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47AF96-4A05-432D-A280-AB0A3DC02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9C4D16F-F211-4940-8675-37E059165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5B37E-CDBA-4F36-B3D7-B89D493E21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1609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78A4F3C-3F41-4E58-90F6-290EABB90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E5F93-F57C-48E3-9CA7-27529EDE78CD}" type="datetimeFigureOut">
              <a:rPr lang="zh-CN" altLang="en-US" smtClean="0"/>
              <a:t>2022/3/21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EB43B11-B2AC-41E0-BACC-30531E89E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282837-3DDF-4710-A5BE-5BA383960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5B37E-CDBA-4F36-B3D7-B89D493E21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9131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CB3CD2-59FE-4893-A00E-0C6E8ED95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8446FC-FB62-48E0-9E9E-095931BC7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D8C52C-B67F-4E20-B080-C76ADA7FE9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EFCA76-73A1-444D-B7E7-BC1D9A35C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E5F93-F57C-48E3-9CA7-27529EDE78CD}" type="datetimeFigureOut">
              <a:rPr lang="zh-CN" altLang="en-US" smtClean="0"/>
              <a:t>2022/3/21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D69F3A-E417-472D-B14C-258702E51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2625B76-9DD2-40B9-9980-2DC9AF6AD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5B37E-CDBA-4F36-B3D7-B89D493E21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264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4A0330-A716-4178-843F-45BF8B2A1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F0DD621-9DB4-4D1F-B8B4-9541B05544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D222984-709F-4354-8E9D-951F849EF0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801912-7C24-4083-832E-D17CD3057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E5F93-F57C-48E3-9CA7-27529EDE78CD}" type="datetimeFigureOut">
              <a:rPr lang="zh-CN" altLang="en-US" smtClean="0"/>
              <a:t>2022/3/21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8C9696-CDC1-404A-AE10-E08508B50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D385C1F-99C2-4E9A-8FFD-5F9B023BF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5B37E-CDBA-4F36-B3D7-B89D493E21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492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92251A6-4DCE-4C2B-AC4B-37B3F8DF0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60B875-747E-4A1C-8CC4-D8A40FC02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7C092C-A537-4858-8C8E-7A0B62390A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9E5F93-F57C-48E3-9CA7-27529EDE78CD}" type="datetimeFigureOut">
              <a:rPr lang="zh-CN" altLang="en-US" smtClean="0"/>
              <a:t>2022/3/21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5B7C31-926E-4885-A34D-97E562E6D0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3C6A2D-620C-4AC3-A370-D4EAC88CA4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5B37E-CDBA-4F36-B3D7-B89D493E21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163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2111.07832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9412D7D-CBF2-4F7E-9696-ADA0CC13E0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-1" y="1"/>
            <a:ext cx="12192002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D178E0A-F210-4CF1-BA18-5D3E8EF88F4A}"/>
              </a:ext>
            </a:extLst>
          </p:cNvPr>
          <p:cNvSpPr/>
          <p:nvPr/>
        </p:nvSpPr>
        <p:spPr>
          <a:xfrm>
            <a:off x="-17759" y="0"/>
            <a:ext cx="12192002" cy="6857999"/>
          </a:xfrm>
          <a:prstGeom prst="rect">
            <a:avLst/>
          </a:prstGeom>
          <a:solidFill>
            <a:schemeClr val="tx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E276B9F-7FEA-4D74-9E44-3FA8AD002F8E}"/>
              </a:ext>
            </a:extLst>
          </p:cNvPr>
          <p:cNvSpPr/>
          <p:nvPr/>
        </p:nvSpPr>
        <p:spPr>
          <a:xfrm>
            <a:off x="2787588" y="4092996"/>
            <a:ext cx="9404412" cy="2446523"/>
          </a:xfrm>
          <a:prstGeom prst="rect">
            <a:avLst/>
          </a:prstGeom>
          <a:solidFill>
            <a:srgbClr val="C0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8288603-0D37-49C6-AB01-3435394B84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664352" cy="487722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E38468A8-510D-4CF6-A3FF-73229473F39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57" y="5287079"/>
            <a:ext cx="1349673" cy="134610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F152C72-6242-4E52-8CEC-D11C9E7F73AB}"/>
              </a:ext>
            </a:extLst>
          </p:cNvPr>
          <p:cNvSpPr txBox="1"/>
          <p:nvPr/>
        </p:nvSpPr>
        <p:spPr>
          <a:xfrm>
            <a:off x="1529563" y="2004069"/>
            <a:ext cx="103736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Masked Image Modeling in</a:t>
            </a:r>
          </a:p>
          <a:p>
            <a:r>
              <a:rPr lang="en-US" altLang="zh-CN" sz="4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Visual Representation Learning</a:t>
            </a:r>
            <a:endParaRPr lang="zh-CN" altLang="en-US" sz="40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27177A5-4B20-4419-B23E-E838C4C082B0}"/>
              </a:ext>
            </a:extLst>
          </p:cNvPr>
          <p:cNvSpPr txBox="1"/>
          <p:nvPr/>
        </p:nvSpPr>
        <p:spPr>
          <a:xfrm>
            <a:off x="8549843" y="4502249"/>
            <a:ext cx="2811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汇报人：郗梓钧</a:t>
            </a:r>
          </a:p>
        </p:txBody>
      </p:sp>
    </p:spTree>
    <p:extLst>
      <p:ext uri="{BB962C8B-B14F-4D97-AF65-F5344CB8AC3E}">
        <p14:creationId xmlns:p14="http://schemas.microsoft.com/office/powerpoint/2010/main" val="4269757539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25C7C675-D48F-4376-96AB-269E92DAB83E}"/>
              </a:ext>
            </a:extLst>
          </p:cNvPr>
          <p:cNvSpPr txBox="1"/>
          <p:nvPr/>
        </p:nvSpPr>
        <p:spPr>
          <a:xfrm>
            <a:off x="86733" y="0"/>
            <a:ext cx="9555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Masked Autoencoders Are Scalable Vision Learners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 2022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DB226C-2F66-40FC-836A-945B8CC16E97}"/>
              </a:ext>
            </a:extLst>
          </p:cNvPr>
          <p:cNvSpPr txBox="1"/>
          <p:nvPr/>
        </p:nvSpPr>
        <p:spPr>
          <a:xfrm>
            <a:off x="219242" y="510178"/>
            <a:ext cx="245293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Experiments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698338D-F214-4BD2-A5CF-A02C6BE521CC}"/>
              </a:ext>
            </a:extLst>
          </p:cNvPr>
          <p:cNvSpPr txBox="1"/>
          <p:nvPr/>
        </p:nvSpPr>
        <p:spPr>
          <a:xfrm>
            <a:off x="862610" y="3936333"/>
            <a:ext cx="10474173" cy="2951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通过上述图表可以看出：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利用了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tokens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，模型的精度在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probing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任务会大幅度下降至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14%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预训练和部署之间存在差距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：若该编码器在预训练的输入中包含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masked token 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这在未损坏的图像中不存在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，这种差距可能会降低部署的准确性；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通过从编码器中移除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masked tokens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，我们约束编码器始终看到“</a:t>
            </a:r>
            <a:r>
              <a:rPr lang="zh-CN" altLang="en-US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真实”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patches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，从而提高准确性；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在编码器中剔除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tokens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也降低了计算量，允许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训练很大模型。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AF854B6-F752-4A87-950E-64B8CBEFE5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206" b="44342"/>
          <a:stretch/>
        </p:blipFill>
        <p:spPr>
          <a:xfrm>
            <a:off x="708841" y="1328132"/>
            <a:ext cx="5600507" cy="22394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F14DE63-11EB-4F9B-A7F7-761B6B6ED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348" y="1205955"/>
            <a:ext cx="4960450" cy="268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5225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25C7C675-D48F-4376-96AB-269E92DAB83E}"/>
              </a:ext>
            </a:extLst>
          </p:cNvPr>
          <p:cNvSpPr txBox="1"/>
          <p:nvPr/>
        </p:nvSpPr>
        <p:spPr>
          <a:xfrm>
            <a:off x="86733" y="0"/>
            <a:ext cx="9555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Masked Autoencoders Are Scalable Vision Learners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 2022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DB226C-2F66-40FC-836A-945B8CC16E97}"/>
              </a:ext>
            </a:extLst>
          </p:cNvPr>
          <p:cNvSpPr txBox="1"/>
          <p:nvPr/>
        </p:nvSpPr>
        <p:spPr>
          <a:xfrm>
            <a:off x="219242" y="510178"/>
            <a:ext cx="245293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Experiments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698338D-F214-4BD2-A5CF-A02C6BE521CC}"/>
              </a:ext>
            </a:extLst>
          </p:cNvPr>
          <p:cNvSpPr txBox="1"/>
          <p:nvPr/>
        </p:nvSpPr>
        <p:spPr>
          <a:xfrm>
            <a:off x="993239" y="4181653"/>
            <a:ext cx="9863096" cy="1710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通过上述图表可以看出：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训练的轮数越多，精度越高；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MAE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中，数据增强的作用主要是通过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mask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来完成的。 每次迭代的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tokens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都是不同的，因此无论数据增强如何，它们都会生成新的训练样本。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4F86CC-2A5D-498A-9165-D0B89EC41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453" y="937473"/>
            <a:ext cx="5652125" cy="324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15205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25C7C675-D48F-4376-96AB-269E92DAB83E}"/>
              </a:ext>
            </a:extLst>
          </p:cNvPr>
          <p:cNvSpPr txBox="1"/>
          <p:nvPr/>
        </p:nvSpPr>
        <p:spPr>
          <a:xfrm>
            <a:off x="86733" y="0"/>
            <a:ext cx="9555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Masked Autoencoders Are Scalable Vision Learners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 2022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DB226C-2F66-40FC-836A-945B8CC16E97}"/>
              </a:ext>
            </a:extLst>
          </p:cNvPr>
          <p:cNvSpPr txBox="1"/>
          <p:nvPr/>
        </p:nvSpPr>
        <p:spPr>
          <a:xfrm>
            <a:off x="86733" y="338554"/>
            <a:ext cx="245293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Experiments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5615091-A0EC-4A9C-8135-8D05B5827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73" y="777171"/>
            <a:ext cx="5079896" cy="16636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8FB040-4525-411A-B8BF-F7996440B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309" y="642331"/>
            <a:ext cx="4402346" cy="20476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A860B0-AF09-479A-8309-630AA1954B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149" y="2595848"/>
            <a:ext cx="4183743" cy="191278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AE1430E-6C84-42E1-AA27-8B00A1319F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7930" y="2723584"/>
            <a:ext cx="4275190" cy="1844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6FE2BE1-9364-4624-BAA8-1C09C9BD66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149" y="4789770"/>
            <a:ext cx="4229467" cy="189754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5086A43-32BC-4578-B40E-C43A2181B5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2722" y="4869786"/>
            <a:ext cx="4130398" cy="173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2144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5D1E3E6F-2D29-4B98-90CC-94878F1FF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224" y="4583319"/>
            <a:ext cx="4387752" cy="185304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5C7C675-D48F-4376-96AB-269E92DAB83E}"/>
              </a:ext>
            </a:extLst>
          </p:cNvPr>
          <p:cNvSpPr txBox="1"/>
          <p:nvPr/>
        </p:nvSpPr>
        <p:spPr>
          <a:xfrm>
            <a:off x="86733" y="0"/>
            <a:ext cx="9555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Context Autoencoder for Self-Supervised Representation Learning 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CAE, </a:t>
            </a:r>
            <a:r>
              <a:rPr lang="en-US" altLang="zh-CN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2022) 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3C440A-4DBF-49EE-978B-7742BDAC9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311" y="793657"/>
            <a:ext cx="6341374" cy="327448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C21D9E6-62BC-425B-9572-0AA307D10D95}"/>
              </a:ext>
            </a:extLst>
          </p:cNvPr>
          <p:cNvSpPr txBox="1"/>
          <p:nvPr/>
        </p:nvSpPr>
        <p:spPr>
          <a:xfrm>
            <a:off x="212842" y="4167028"/>
            <a:ext cx="6834198" cy="2269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16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将可见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patches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作为输入并输出其潜在表示；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16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Latent contextual regressor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它从在此回归器中未更新的可见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patches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表示预测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masked patch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表示；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16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将估计的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masked patch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表示作为输入并对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masked patch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进行预测；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16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Alignment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masked patch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表示估计与从编码器计算的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masked patch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表示对齐。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35686DD-8F4F-472A-95BE-648A4EB6D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7040" y="2721476"/>
            <a:ext cx="4221846" cy="189754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23024F0-508A-4D03-9B59-C823A1FAA3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9263" y="507605"/>
            <a:ext cx="4517400" cy="221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5751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25C7C675-D48F-4376-96AB-269E92DAB83E}"/>
              </a:ext>
            </a:extLst>
          </p:cNvPr>
          <p:cNvSpPr txBox="1"/>
          <p:nvPr/>
        </p:nvSpPr>
        <p:spPr>
          <a:xfrm>
            <a:off x="86733" y="0"/>
            <a:ext cx="9555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Context Autoencoder for Self-Supervised Representation Learning 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CAE, </a:t>
            </a:r>
            <a:r>
              <a:rPr lang="en-US" altLang="zh-CN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2022) 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47765FA-4E7C-49C2-B1CB-525A4E8CF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395" y="629098"/>
            <a:ext cx="4459554" cy="253527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7FFB134-1A63-47DC-AE1B-2B298C9C7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589" y="3251718"/>
            <a:ext cx="7427167" cy="335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9013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25C7C675-D48F-4376-96AB-269E92DAB83E}"/>
              </a:ext>
            </a:extLst>
          </p:cNvPr>
          <p:cNvSpPr txBox="1"/>
          <p:nvPr/>
        </p:nvSpPr>
        <p:spPr>
          <a:xfrm>
            <a:off x="86733" y="0"/>
            <a:ext cx="9555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SimMIM</a:t>
            </a:r>
            <a:r>
              <a:rPr lang="en-US" altLang="zh-CN" sz="16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 Simple Framework for Masked Image Modeling 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2021) 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51F29F1-5BED-4409-AA51-57E82564A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04" y="474054"/>
            <a:ext cx="6039137" cy="400216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1334A71-7072-4FE4-99D0-51240F61CFFB}"/>
              </a:ext>
            </a:extLst>
          </p:cNvPr>
          <p:cNvSpPr txBox="1"/>
          <p:nvPr/>
        </p:nvSpPr>
        <p:spPr>
          <a:xfrm>
            <a:off x="884807" y="4611717"/>
            <a:ext cx="107784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采用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中等大小的掩码块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(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如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32)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对输入图像进行随机掩码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，能使之成为强大的代理任务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(pretext task)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；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直接回归预测原始像素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RGB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值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的效果并不比复杂设计的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patch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分类方法差；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回归任务与具有有序性的视觉信号的连续性很好地吻合。</a:t>
            </a:r>
            <a:endParaRPr lang="zh-CN" altLang="en-US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预测头可以像线性层一样轻量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，性能并不比多层的差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。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用轻量级的预测头在预训练中带来了显著的加速。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640468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25C7C675-D48F-4376-96AB-269E92DAB83E}"/>
              </a:ext>
            </a:extLst>
          </p:cNvPr>
          <p:cNvSpPr txBox="1"/>
          <p:nvPr/>
        </p:nvSpPr>
        <p:spPr>
          <a:xfrm>
            <a:off x="86733" y="0"/>
            <a:ext cx="9555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b="1" i="1" strike="noStrike" dirty="0" err="1">
                <a:effectLst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iBOT</a:t>
            </a:r>
            <a:r>
              <a:rPr lang="en-US" altLang="zh-CN" sz="1600" i="1" strike="noStrike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Image BERT Pre-Training with Online Tokenizer</a:t>
            </a:r>
            <a:r>
              <a:rPr lang="en-US" altLang="zh-CN" sz="1600" i="1" strike="noStrike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(</a:t>
            </a:r>
            <a:r>
              <a:rPr lang="en-US" altLang="zh-CN" sz="1600" b="1" i="1" strike="noStrike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ICLR 2022</a:t>
            </a:r>
            <a:r>
              <a:rPr lang="en-US" altLang="zh-CN" sz="1600" i="1" strike="noStrike" dirty="0">
                <a:effectLst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)</a:t>
            </a:r>
            <a:endParaRPr lang="en-US" altLang="zh-CN" sz="1600" i="1" dirty="0">
              <a:effectLst/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36E97AC-87EF-4E41-9BE1-3D88D2881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808" y="777296"/>
            <a:ext cx="2532231" cy="3291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851522F-A216-4259-9F38-E2E3F763B8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6855" y="684440"/>
            <a:ext cx="7185747" cy="347761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8D9A113-5A89-47EB-8760-04D5506532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8195" y="4328222"/>
            <a:ext cx="7704158" cy="242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4341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25C7C675-D48F-4376-96AB-269E92DAB83E}"/>
              </a:ext>
            </a:extLst>
          </p:cNvPr>
          <p:cNvSpPr txBox="1"/>
          <p:nvPr/>
        </p:nvSpPr>
        <p:spPr>
          <a:xfrm>
            <a:off x="86733" y="0"/>
            <a:ext cx="9555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PeCo</a:t>
            </a:r>
            <a:r>
              <a:rPr lang="en-US" altLang="zh-CN" sz="16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Perceptual Codebook for BERT Pre-training of Vision Transformers 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2022) 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23C680-DABC-41BD-8476-BCB2BBA2F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821" y="813917"/>
            <a:ext cx="8169379" cy="23573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B8BD84F-0F66-41B8-B83B-8C2F25E10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433" y="3342629"/>
            <a:ext cx="5024656" cy="319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21797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9412D7D-CBF2-4F7E-9696-ADA0CC13E0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-1" y="1"/>
            <a:ext cx="12192002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D178E0A-F210-4CF1-BA18-5D3E8EF88F4A}"/>
              </a:ext>
            </a:extLst>
          </p:cNvPr>
          <p:cNvSpPr/>
          <p:nvPr/>
        </p:nvSpPr>
        <p:spPr>
          <a:xfrm>
            <a:off x="-2" y="-1"/>
            <a:ext cx="12192002" cy="6857999"/>
          </a:xfrm>
          <a:prstGeom prst="rect">
            <a:avLst/>
          </a:prstGeom>
          <a:solidFill>
            <a:schemeClr val="tx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199A8892-CFC3-49E9-A451-E6CF9335530E}"/>
              </a:ext>
            </a:extLst>
          </p:cNvPr>
          <p:cNvSpPr/>
          <p:nvPr/>
        </p:nvSpPr>
        <p:spPr>
          <a:xfrm rot="5400000">
            <a:off x="162568" y="-354670"/>
            <a:ext cx="1300466" cy="1773384"/>
          </a:xfrm>
          <a:custGeom>
            <a:avLst/>
            <a:gdLst>
              <a:gd name="connsiteX0" fmla="*/ 0 w 1237673"/>
              <a:gd name="connsiteY0" fmla="*/ 1690255 h 1690255"/>
              <a:gd name="connsiteX1" fmla="*/ 618837 w 1237673"/>
              <a:gd name="connsiteY1" fmla="*/ 0 h 1690255"/>
              <a:gd name="connsiteX2" fmla="*/ 1237673 w 1237673"/>
              <a:gd name="connsiteY2" fmla="*/ 1690255 h 1690255"/>
              <a:gd name="connsiteX3" fmla="*/ 0 w 1237673"/>
              <a:gd name="connsiteY3" fmla="*/ 1690255 h 1690255"/>
              <a:gd name="connsiteX0" fmla="*/ 0 w 1237673"/>
              <a:gd name="connsiteY0" fmla="*/ 1754909 h 1754909"/>
              <a:gd name="connsiteX1" fmla="*/ 27710 w 1237673"/>
              <a:gd name="connsiteY1" fmla="*/ 0 h 1754909"/>
              <a:gd name="connsiteX2" fmla="*/ 1237673 w 1237673"/>
              <a:gd name="connsiteY2" fmla="*/ 1754909 h 1754909"/>
              <a:gd name="connsiteX3" fmla="*/ 0 w 1237673"/>
              <a:gd name="connsiteY3" fmla="*/ 1754909 h 1754909"/>
              <a:gd name="connsiteX0" fmla="*/ 24221 w 1261894"/>
              <a:gd name="connsiteY0" fmla="*/ 1763640 h 1763640"/>
              <a:gd name="connsiteX1" fmla="*/ 0 w 1261894"/>
              <a:gd name="connsiteY1" fmla="*/ 0 h 1763640"/>
              <a:gd name="connsiteX2" fmla="*/ 1261894 w 1261894"/>
              <a:gd name="connsiteY2" fmla="*/ 1763640 h 1763640"/>
              <a:gd name="connsiteX3" fmla="*/ 24221 w 1261894"/>
              <a:gd name="connsiteY3" fmla="*/ 1763640 h 1763640"/>
              <a:gd name="connsiteX0" fmla="*/ 0 w 1237673"/>
              <a:gd name="connsiteY0" fmla="*/ 1667600 h 1667600"/>
              <a:gd name="connsiteX1" fmla="*/ 19054 w 1237673"/>
              <a:gd name="connsiteY1" fmla="*/ 0 h 1667600"/>
              <a:gd name="connsiteX2" fmla="*/ 1237673 w 1237673"/>
              <a:gd name="connsiteY2" fmla="*/ 1667600 h 1667600"/>
              <a:gd name="connsiteX3" fmla="*/ 0 w 1237673"/>
              <a:gd name="connsiteY3" fmla="*/ 1667600 h 1667600"/>
              <a:gd name="connsiteX0" fmla="*/ 50187 w 1218619"/>
              <a:gd name="connsiteY0" fmla="*/ 1658869 h 1667600"/>
              <a:gd name="connsiteX1" fmla="*/ 0 w 1218619"/>
              <a:gd name="connsiteY1" fmla="*/ 0 h 1667600"/>
              <a:gd name="connsiteX2" fmla="*/ 1218619 w 1218619"/>
              <a:gd name="connsiteY2" fmla="*/ 1667600 h 1667600"/>
              <a:gd name="connsiteX3" fmla="*/ 50187 w 1218619"/>
              <a:gd name="connsiteY3" fmla="*/ 1658869 h 1667600"/>
              <a:gd name="connsiteX0" fmla="*/ 15566 w 1218619"/>
              <a:gd name="connsiteY0" fmla="*/ 1667600 h 1667600"/>
              <a:gd name="connsiteX1" fmla="*/ 0 w 1218619"/>
              <a:gd name="connsiteY1" fmla="*/ 0 h 1667600"/>
              <a:gd name="connsiteX2" fmla="*/ 1218619 w 1218619"/>
              <a:gd name="connsiteY2" fmla="*/ 1667600 h 1667600"/>
              <a:gd name="connsiteX3" fmla="*/ 15566 w 1218619"/>
              <a:gd name="connsiteY3" fmla="*/ 1667600 h 1667600"/>
              <a:gd name="connsiteX0" fmla="*/ 15566 w 1218619"/>
              <a:gd name="connsiteY0" fmla="*/ 1676331 h 1676331"/>
              <a:gd name="connsiteX1" fmla="*/ 0 w 1218619"/>
              <a:gd name="connsiteY1" fmla="*/ 0 h 1676331"/>
              <a:gd name="connsiteX2" fmla="*/ 1218619 w 1218619"/>
              <a:gd name="connsiteY2" fmla="*/ 1676331 h 1676331"/>
              <a:gd name="connsiteX3" fmla="*/ 15566 w 1218619"/>
              <a:gd name="connsiteY3" fmla="*/ 1676331 h 167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619" h="1676331">
                <a:moveTo>
                  <a:pt x="15566" y="1676331"/>
                </a:moveTo>
                <a:lnTo>
                  <a:pt x="0" y="0"/>
                </a:lnTo>
                <a:lnTo>
                  <a:pt x="1218619" y="1676331"/>
                </a:lnTo>
                <a:lnTo>
                  <a:pt x="15566" y="1676331"/>
                </a:lnTo>
                <a:close/>
              </a:path>
            </a:pathLst>
          </a:custGeom>
          <a:solidFill>
            <a:srgbClr val="8F1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等腰三角形 8">
            <a:extLst>
              <a:ext uri="{FF2B5EF4-FFF2-40B4-BE49-F238E27FC236}">
                <a16:creationId xmlns:a16="http://schemas.microsoft.com/office/drawing/2014/main" id="{4C1C9548-6D0B-4512-911F-9085717860E0}"/>
              </a:ext>
            </a:extLst>
          </p:cNvPr>
          <p:cNvSpPr/>
          <p:nvPr/>
        </p:nvSpPr>
        <p:spPr>
          <a:xfrm rot="16200000">
            <a:off x="10937941" y="5558848"/>
            <a:ext cx="1300466" cy="1773384"/>
          </a:xfrm>
          <a:custGeom>
            <a:avLst/>
            <a:gdLst>
              <a:gd name="connsiteX0" fmla="*/ 0 w 1237673"/>
              <a:gd name="connsiteY0" fmla="*/ 1690255 h 1690255"/>
              <a:gd name="connsiteX1" fmla="*/ 618837 w 1237673"/>
              <a:gd name="connsiteY1" fmla="*/ 0 h 1690255"/>
              <a:gd name="connsiteX2" fmla="*/ 1237673 w 1237673"/>
              <a:gd name="connsiteY2" fmla="*/ 1690255 h 1690255"/>
              <a:gd name="connsiteX3" fmla="*/ 0 w 1237673"/>
              <a:gd name="connsiteY3" fmla="*/ 1690255 h 1690255"/>
              <a:gd name="connsiteX0" fmla="*/ 0 w 1237673"/>
              <a:gd name="connsiteY0" fmla="*/ 1754909 h 1754909"/>
              <a:gd name="connsiteX1" fmla="*/ 27710 w 1237673"/>
              <a:gd name="connsiteY1" fmla="*/ 0 h 1754909"/>
              <a:gd name="connsiteX2" fmla="*/ 1237673 w 1237673"/>
              <a:gd name="connsiteY2" fmla="*/ 1754909 h 1754909"/>
              <a:gd name="connsiteX3" fmla="*/ 0 w 1237673"/>
              <a:gd name="connsiteY3" fmla="*/ 1754909 h 1754909"/>
              <a:gd name="connsiteX0" fmla="*/ 24221 w 1261894"/>
              <a:gd name="connsiteY0" fmla="*/ 1763640 h 1763640"/>
              <a:gd name="connsiteX1" fmla="*/ 0 w 1261894"/>
              <a:gd name="connsiteY1" fmla="*/ 0 h 1763640"/>
              <a:gd name="connsiteX2" fmla="*/ 1261894 w 1261894"/>
              <a:gd name="connsiteY2" fmla="*/ 1763640 h 1763640"/>
              <a:gd name="connsiteX3" fmla="*/ 24221 w 1261894"/>
              <a:gd name="connsiteY3" fmla="*/ 1763640 h 1763640"/>
              <a:gd name="connsiteX0" fmla="*/ 0 w 1237673"/>
              <a:gd name="connsiteY0" fmla="*/ 1667600 h 1667600"/>
              <a:gd name="connsiteX1" fmla="*/ 19054 w 1237673"/>
              <a:gd name="connsiteY1" fmla="*/ 0 h 1667600"/>
              <a:gd name="connsiteX2" fmla="*/ 1237673 w 1237673"/>
              <a:gd name="connsiteY2" fmla="*/ 1667600 h 1667600"/>
              <a:gd name="connsiteX3" fmla="*/ 0 w 1237673"/>
              <a:gd name="connsiteY3" fmla="*/ 1667600 h 1667600"/>
              <a:gd name="connsiteX0" fmla="*/ 50187 w 1218619"/>
              <a:gd name="connsiteY0" fmla="*/ 1658869 h 1667600"/>
              <a:gd name="connsiteX1" fmla="*/ 0 w 1218619"/>
              <a:gd name="connsiteY1" fmla="*/ 0 h 1667600"/>
              <a:gd name="connsiteX2" fmla="*/ 1218619 w 1218619"/>
              <a:gd name="connsiteY2" fmla="*/ 1667600 h 1667600"/>
              <a:gd name="connsiteX3" fmla="*/ 50187 w 1218619"/>
              <a:gd name="connsiteY3" fmla="*/ 1658869 h 1667600"/>
              <a:gd name="connsiteX0" fmla="*/ 15566 w 1218619"/>
              <a:gd name="connsiteY0" fmla="*/ 1667600 h 1667600"/>
              <a:gd name="connsiteX1" fmla="*/ 0 w 1218619"/>
              <a:gd name="connsiteY1" fmla="*/ 0 h 1667600"/>
              <a:gd name="connsiteX2" fmla="*/ 1218619 w 1218619"/>
              <a:gd name="connsiteY2" fmla="*/ 1667600 h 1667600"/>
              <a:gd name="connsiteX3" fmla="*/ 15566 w 1218619"/>
              <a:gd name="connsiteY3" fmla="*/ 1667600 h 1667600"/>
              <a:gd name="connsiteX0" fmla="*/ 15566 w 1218619"/>
              <a:gd name="connsiteY0" fmla="*/ 1676331 h 1676331"/>
              <a:gd name="connsiteX1" fmla="*/ 0 w 1218619"/>
              <a:gd name="connsiteY1" fmla="*/ 0 h 1676331"/>
              <a:gd name="connsiteX2" fmla="*/ 1218619 w 1218619"/>
              <a:gd name="connsiteY2" fmla="*/ 1676331 h 1676331"/>
              <a:gd name="connsiteX3" fmla="*/ 15566 w 1218619"/>
              <a:gd name="connsiteY3" fmla="*/ 1676331 h 167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619" h="1676331">
                <a:moveTo>
                  <a:pt x="15566" y="1676331"/>
                </a:moveTo>
                <a:lnTo>
                  <a:pt x="0" y="0"/>
                </a:lnTo>
                <a:lnTo>
                  <a:pt x="1218619" y="1676331"/>
                </a:lnTo>
                <a:lnTo>
                  <a:pt x="15566" y="1676331"/>
                </a:lnTo>
                <a:close/>
              </a:path>
            </a:pathLst>
          </a:custGeom>
          <a:solidFill>
            <a:srgbClr val="8F1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249FD56-118F-453F-BCBC-6D4992450E0C}"/>
              </a:ext>
            </a:extLst>
          </p:cNvPr>
          <p:cNvSpPr/>
          <p:nvPr/>
        </p:nvSpPr>
        <p:spPr>
          <a:xfrm rot="19394008">
            <a:off x="10345600" y="6224702"/>
            <a:ext cx="2169391" cy="114300"/>
          </a:xfrm>
          <a:prstGeom prst="rect">
            <a:avLst/>
          </a:prstGeom>
          <a:solidFill>
            <a:srgbClr val="8F1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4F4E582-EBB5-459A-AFCE-C70C107B1C4F}"/>
              </a:ext>
            </a:extLst>
          </p:cNvPr>
          <p:cNvSpPr/>
          <p:nvPr/>
        </p:nvSpPr>
        <p:spPr>
          <a:xfrm rot="19394008">
            <a:off x="-489398" y="613673"/>
            <a:ext cx="2836496" cy="126172"/>
          </a:xfrm>
          <a:prstGeom prst="rect">
            <a:avLst/>
          </a:prstGeom>
          <a:solidFill>
            <a:srgbClr val="8F1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18EC784-2333-4D02-A6D8-663E8CE7E792}"/>
              </a:ext>
            </a:extLst>
          </p:cNvPr>
          <p:cNvSpPr/>
          <p:nvPr/>
        </p:nvSpPr>
        <p:spPr>
          <a:xfrm>
            <a:off x="4225637" y="1558637"/>
            <a:ext cx="3740727" cy="3740727"/>
          </a:xfrm>
          <a:prstGeom prst="ellipse">
            <a:avLst/>
          </a:prstGeom>
          <a:solidFill>
            <a:srgbClr val="A61026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129BB06-7A1B-402D-939E-F429167B4F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158" y="44299"/>
            <a:ext cx="1664352" cy="48772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FE941C1-2D98-4E79-B2F1-9B59D068E95B}"/>
              </a:ext>
            </a:extLst>
          </p:cNvPr>
          <p:cNvSpPr txBox="1"/>
          <p:nvPr/>
        </p:nvSpPr>
        <p:spPr>
          <a:xfrm>
            <a:off x="2540000" y="3075057"/>
            <a:ext cx="711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谢谢倾听，敬请批评指导！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CF016216-BFBC-47DA-9C72-B2F14BA17787}"/>
              </a:ext>
            </a:extLst>
          </p:cNvPr>
          <p:cNvSpPr/>
          <p:nvPr/>
        </p:nvSpPr>
        <p:spPr>
          <a:xfrm>
            <a:off x="3962400" y="1295400"/>
            <a:ext cx="4267200" cy="4267200"/>
          </a:xfrm>
          <a:prstGeom prst="ellipse">
            <a:avLst/>
          </a:prstGeom>
          <a:noFill/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7A694386-E137-401C-A961-168D31D12713}"/>
              </a:ext>
            </a:extLst>
          </p:cNvPr>
          <p:cNvSpPr/>
          <p:nvPr/>
        </p:nvSpPr>
        <p:spPr>
          <a:xfrm>
            <a:off x="7494848" y="1779659"/>
            <a:ext cx="282172" cy="282172"/>
          </a:xfrm>
          <a:prstGeom prst="ellipse">
            <a:avLst/>
          </a:prstGeom>
          <a:solidFill>
            <a:srgbClr val="810D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3B48B037-7E81-4F91-A1E3-6907E41C1CC3}"/>
              </a:ext>
            </a:extLst>
          </p:cNvPr>
          <p:cNvSpPr/>
          <p:nvPr/>
        </p:nvSpPr>
        <p:spPr>
          <a:xfrm>
            <a:off x="4225636" y="4591476"/>
            <a:ext cx="438727" cy="423255"/>
          </a:xfrm>
          <a:prstGeom prst="ellipse">
            <a:avLst/>
          </a:prstGeom>
          <a:solidFill>
            <a:srgbClr val="7F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0D41C4E-E484-4BF9-B53B-E90863C38C1E}"/>
              </a:ext>
            </a:extLst>
          </p:cNvPr>
          <p:cNvSpPr txBox="1"/>
          <p:nvPr/>
        </p:nvSpPr>
        <p:spPr>
          <a:xfrm>
            <a:off x="4493491" y="3906991"/>
            <a:ext cx="320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汇报人：郗梓钧</a:t>
            </a:r>
          </a:p>
        </p:txBody>
      </p:sp>
    </p:spTree>
    <p:extLst>
      <p:ext uri="{BB962C8B-B14F-4D97-AF65-F5344CB8AC3E}">
        <p14:creationId xmlns:p14="http://schemas.microsoft.com/office/powerpoint/2010/main" val="253745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25C7C675-D48F-4376-96AB-269E92DAB83E}"/>
              </a:ext>
            </a:extLst>
          </p:cNvPr>
          <p:cNvSpPr txBox="1"/>
          <p:nvPr/>
        </p:nvSpPr>
        <p:spPr>
          <a:xfrm>
            <a:off x="1318004" y="1693435"/>
            <a:ext cx="9555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Masked Autoencoders Are Scalable Vision Learners</a:t>
            </a:r>
            <a:r>
              <a:rPr lang="en-US" altLang="zh-CN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96F3664-3751-45F1-97E1-92A385C7C2F8}"/>
              </a:ext>
            </a:extLst>
          </p:cNvPr>
          <p:cNvSpPr txBox="1"/>
          <p:nvPr/>
        </p:nvSpPr>
        <p:spPr>
          <a:xfrm>
            <a:off x="1318004" y="3082537"/>
            <a:ext cx="955599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Authors: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i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Kaiming</a:t>
            </a:r>
            <a:r>
              <a:rPr lang="en-US" altLang="zh-CN" sz="1800" i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He</a:t>
            </a:r>
            <a:r>
              <a:rPr lang="en-US" altLang="zh-CN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Xinlei</a:t>
            </a:r>
            <a:r>
              <a:rPr lang="en-US" altLang="zh-CN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Chen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Saining </a:t>
            </a:r>
            <a:r>
              <a:rPr lang="en-US" altLang="zh-CN" sz="18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Xie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8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Yanghao</a:t>
            </a:r>
            <a:r>
              <a:rPr lang="en-US" altLang="zh-CN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Li, Piotr Dollar, </a:t>
            </a:r>
            <a:r>
              <a:rPr lang="en-US" altLang="zh-CN" sz="1800" i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Ross </a:t>
            </a:r>
            <a:r>
              <a:rPr lang="en-US" altLang="zh-CN" sz="1800" i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Girshick</a:t>
            </a: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Institutes:  </a:t>
            </a:r>
            <a:r>
              <a:rPr lang="en-US" altLang="zh-CN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Facebook AI Research (FAIR)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CVPR 2022</a:t>
            </a:r>
            <a:b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zh-CN" b="1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25391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25C7C675-D48F-4376-96AB-269E92DAB83E}"/>
              </a:ext>
            </a:extLst>
          </p:cNvPr>
          <p:cNvSpPr txBox="1"/>
          <p:nvPr/>
        </p:nvSpPr>
        <p:spPr>
          <a:xfrm>
            <a:off x="86733" y="0"/>
            <a:ext cx="9555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Masked Autoencoders Are Scalable Vision Learners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 2022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8197775-6C18-42D3-8E14-7327A9F2D449}"/>
              </a:ext>
            </a:extLst>
          </p:cNvPr>
          <p:cNvSpPr txBox="1"/>
          <p:nvPr/>
        </p:nvSpPr>
        <p:spPr>
          <a:xfrm>
            <a:off x="636467" y="584973"/>
            <a:ext cx="10242986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Introduction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截止到目前，获取海量被标注的图像数据依旧非常困难；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NLP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领域的一些思想解决了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CV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方向的上述问题，如</a:t>
            </a:r>
            <a:r>
              <a:rPr lang="en-US" altLang="zh-CN" sz="1800" b="0" i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autoregressive language modeling in </a:t>
            </a:r>
            <a:r>
              <a:rPr lang="en-US" altLang="zh-CN" sz="1800" b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GPT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以及</a:t>
            </a:r>
            <a:r>
              <a:rPr lang="en-US" altLang="zh-CN" sz="1800" b="0" i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masked autoencoding </a:t>
            </a:r>
            <a:r>
              <a:rPr lang="en-US" altLang="zh-CN" sz="1800" b="0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 BERT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(</a:t>
            </a:r>
            <a:r>
              <a:rPr lang="en-US" altLang="zh-CN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i.e.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去除一部分词元，然后预测该被去除的部分内容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借鉴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BERT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idea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Kaiming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认为该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masked autoencoder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的思路在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CV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方向上是天然适配的；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Kaiming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之问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b="1" i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what makes masked autoencoding different between vision and language</a:t>
            </a:r>
            <a:r>
              <a:rPr lang="en-US" altLang="zh-CN" sz="1800" b="1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? 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由于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CNN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只能作用于规则的网格上，不能像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ViT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处理带有空间位置信息的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tokens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或位置编码；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语言是一种具有高度语义信息密度的信号，而图像是有大量空间冗余的信号；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CV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decoder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重建像素其输出的语义级别低于常见的识别任务；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NLP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与之相反，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decoder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预测包含丰富语义信息的缺失词；因此对于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NLP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任务其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decoder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微不足道，但在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CV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中学的语义级别的潜在表示至关重要。</a:t>
            </a:r>
            <a:b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836146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25C7C675-D48F-4376-96AB-269E92DAB83E}"/>
              </a:ext>
            </a:extLst>
          </p:cNvPr>
          <p:cNvSpPr txBox="1"/>
          <p:nvPr/>
        </p:nvSpPr>
        <p:spPr>
          <a:xfrm>
            <a:off x="86733" y="0"/>
            <a:ext cx="9555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Masked Autoencoders Are Scalable Vision Learners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 2022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8197775-6C18-42D3-8E14-7327A9F2D449}"/>
              </a:ext>
            </a:extLst>
          </p:cNvPr>
          <p:cNvSpPr txBox="1"/>
          <p:nvPr/>
        </p:nvSpPr>
        <p:spPr>
          <a:xfrm>
            <a:off x="741402" y="806914"/>
            <a:ext cx="11064302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Related Works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Masked language modeling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BERT, GPT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Autoencoding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由将输入映射到潜在表示的编码器和一个重建输入的解码器构成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i.e.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PCA, K-means, DAE);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Masked image encoding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i.e.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DAE, 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iGPT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BEiT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Self-supervised learning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r>
              <a:rPr lang="zh-CN" altLang="en-US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对比学习</a:t>
            </a:r>
            <a:r>
              <a:rPr lang="en-US" altLang="zh-CN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(Contrastive Learning): </a:t>
            </a:r>
            <a:r>
              <a:rPr lang="en-US" altLang="zh-CN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e.g.</a:t>
            </a:r>
            <a:r>
              <a:rPr lang="en-US" altLang="zh-CN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MoCo</a:t>
            </a:r>
            <a:r>
              <a:rPr lang="zh-CN" altLang="en-US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系列</a:t>
            </a:r>
            <a:r>
              <a:rPr lang="en-US" altLang="zh-CN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SimCLR</a:t>
            </a:r>
            <a:r>
              <a:rPr lang="zh-CN" altLang="en-US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等，但其非常依赖数据增强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en-US" altLang="zh-CN" i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自编码器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Autoencoding): </a:t>
            </a:r>
            <a:r>
              <a:rPr lang="zh-CN" altLang="en-US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追求概念上不同的方向，表现出本文将要呈现的不同行为。</a:t>
            </a:r>
            <a:br>
              <a:rPr lang="en-US" altLang="zh-CN" dirty="0"/>
            </a:br>
            <a:r>
              <a:rPr lang="en-US" altLang="zh-CN" dirty="0"/>
              <a:t> 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347796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25C7C675-D48F-4376-96AB-269E92DAB83E}"/>
              </a:ext>
            </a:extLst>
          </p:cNvPr>
          <p:cNvSpPr txBox="1"/>
          <p:nvPr/>
        </p:nvSpPr>
        <p:spPr>
          <a:xfrm>
            <a:off x="114725" y="0"/>
            <a:ext cx="9555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Masked Autoencoders Are Scalable Vision Learners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 2022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4A012D2-D3A7-4B95-924F-622FDEAC556B}"/>
              </a:ext>
            </a:extLst>
          </p:cNvPr>
          <p:cNvSpPr txBox="1"/>
          <p:nvPr/>
        </p:nvSpPr>
        <p:spPr>
          <a:xfrm>
            <a:off x="659234" y="4417791"/>
            <a:ext cx="9555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本文提出一种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非对称的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encoder-decoder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架构：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首先随机取样，即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随机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mask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掉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75%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patches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，并将剩下的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patches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编码送入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将所有的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patches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还原并送入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预测并重建之前被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masked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部分的像素级的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patches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区域；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被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masked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区域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重建的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masked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区域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之间建立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pixel-wise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的均方误差损失。</a:t>
            </a:r>
            <a:endParaRPr lang="en-US" altLang="zh-CN" sz="1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F3A5121-D45C-4721-88A3-4153E8A83CB5}"/>
              </a:ext>
            </a:extLst>
          </p:cNvPr>
          <p:cNvGrpSpPr/>
          <p:nvPr/>
        </p:nvGrpSpPr>
        <p:grpSpPr>
          <a:xfrm>
            <a:off x="1326909" y="845066"/>
            <a:ext cx="5905206" cy="3538844"/>
            <a:chOff x="2650402" y="624782"/>
            <a:chExt cx="5905206" cy="353884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34BA8DC-53D1-44BD-AE5F-B41016305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50402" y="755005"/>
              <a:ext cx="5905206" cy="3408621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AFA63B4-59B7-435F-9679-975638815302}"/>
                </a:ext>
              </a:extLst>
            </p:cNvPr>
            <p:cNvSpPr txBox="1"/>
            <p:nvPr/>
          </p:nvSpPr>
          <p:spPr>
            <a:xfrm>
              <a:off x="4006436" y="624782"/>
              <a:ext cx="17165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err="1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ViT</a:t>
              </a:r>
              <a:r>
                <a:rPr lang="en-US" altLang="zh-CN" sz="14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blocks:</a:t>
              </a:r>
              <a:r>
                <a:rPr lang="zh-CN" altLang="en-US" sz="14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4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  <a:r>
                <a:rPr lang="zh-CN" altLang="en-US" sz="14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4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24</a:t>
              </a:r>
              <a:r>
                <a:rPr lang="zh-CN" altLang="en-US" sz="14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4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32</a:t>
              </a:r>
              <a:endParaRPr lang="zh-CN" altLang="en-US" sz="1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52E904A-5A93-422D-8BC9-07EF31DBD386}"/>
                </a:ext>
              </a:extLst>
            </p:cNvPr>
            <p:cNvSpPr txBox="1"/>
            <p:nvPr/>
          </p:nvSpPr>
          <p:spPr>
            <a:xfrm>
              <a:off x="5980732" y="624782"/>
              <a:ext cx="17165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err="1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ViT</a:t>
              </a:r>
              <a:r>
                <a:rPr lang="en-US" altLang="zh-CN" sz="1400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blocks:</a:t>
              </a:r>
              <a:r>
                <a:rPr lang="zh-CN" altLang="en-US" sz="1400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400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CN" altLang="en-US" sz="1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373F1559-5D36-4FA9-A357-FAB0AE78B057}"/>
                </a:ext>
              </a:extLst>
            </p:cNvPr>
            <p:cNvCxnSpPr>
              <a:stCxn id="4" idx="2"/>
            </p:cNvCxnSpPr>
            <p:nvPr/>
          </p:nvCxnSpPr>
          <p:spPr>
            <a:xfrm>
              <a:off x="4864728" y="932559"/>
              <a:ext cx="0" cy="65654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411A1FEA-A48C-45FF-A86F-09B4A0C1C3F3}"/>
                </a:ext>
              </a:extLst>
            </p:cNvPr>
            <p:cNvCxnSpPr/>
            <p:nvPr/>
          </p:nvCxnSpPr>
          <p:spPr>
            <a:xfrm>
              <a:off x="6498454" y="932559"/>
              <a:ext cx="0" cy="115369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0EDA0C2-1862-4B7C-AA2B-F08E29707DDC}"/>
              </a:ext>
            </a:extLst>
          </p:cNvPr>
          <p:cNvSpPr txBox="1"/>
          <p:nvPr/>
        </p:nvSpPr>
        <p:spPr>
          <a:xfrm>
            <a:off x="279946" y="594005"/>
            <a:ext cx="155359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Approach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7DBBE39-4D6A-4EBA-BFC0-6F82D7569A47}"/>
              </a:ext>
            </a:extLst>
          </p:cNvPr>
          <p:cNvSpPr txBox="1"/>
          <p:nvPr/>
        </p:nvSpPr>
        <p:spPr>
          <a:xfrm>
            <a:off x="7489827" y="1481115"/>
            <a:ext cx="47021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blocks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但只作用于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visible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unmasked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patches;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由于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ratio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很高，计算量小，允许训练许多层的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blocks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Decoder: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输入所有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tokens(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包括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encoded visible patches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tokens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，同样是多个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blocks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仅在预训练时期使用，非常轻量级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054619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25C7C675-D48F-4376-96AB-269E92DAB83E}"/>
              </a:ext>
            </a:extLst>
          </p:cNvPr>
          <p:cNvSpPr txBox="1"/>
          <p:nvPr/>
        </p:nvSpPr>
        <p:spPr>
          <a:xfrm>
            <a:off x="86733" y="0"/>
            <a:ext cx="9555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Masked Autoencoders Are Scalable Vision Learners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 2022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DB226C-2F66-40FC-836A-945B8CC16E97}"/>
              </a:ext>
            </a:extLst>
          </p:cNvPr>
          <p:cNvSpPr txBox="1"/>
          <p:nvPr/>
        </p:nvSpPr>
        <p:spPr>
          <a:xfrm>
            <a:off x="219242" y="510178"/>
            <a:ext cx="155359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Approach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F190B10-76F7-4F8D-9CDE-6C2A1C44FEE7}"/>
                  </a:ext>
                </a:extLst>
              </p:cNvPr>
              <p:cNvSpPr txBox="1"/>
              <p:nvPr/>
            </p:nvSpPr>
            <p:spPr>
              <a:xfrm>
                <a:off x="1280638" y="4822354"/>
                <a:ext cx="8835474" cy="17263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本文提出一种</a:t>
                </a:r>
                <a:r>
                  <a:rPr lang="zh-CN" altLang="en-US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正则化的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pixel-wise loss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方式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600" u="sng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实验证明该方式能提高表征学习质量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zh-CN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变量：编码后的原图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shape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=&gt; 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𝑏𝑎𝑡𝑐h</m:t>
                    </m:r>
                    <m:r>
                      <a:rPr lang="en-US" altLang="zh-CN" sz="1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𝑠𝑖𝑧𝑒</m:t>
                    </m:r>
                  </m:oMath>
                </a14:m>
                <a:r>
                  <a:rPr lang="en-US" altLang="zh-CN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num>
                      <m:den>
                        <m:r>
                          <a:rPr lang="en-US" altLang="zh-CN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den>
                    </m:f>
                    <m:r>
                      <a:rPr lang="en-US" altLang="zh-CN" sz="16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altLang="zh-CN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den>
                    </m:f>
                    <m:r>
                      <a:rPr lang="en-US" altLang="zh-CN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1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6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×3</m:t>
                    </m:r>
                  </m:oMath>
                </a14:m>
                <a:r>
                  <a:rPr lang="en-US" altLang="zh-CN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patch size=16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zh-CN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pred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变量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预测的待重建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masked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区域编码</a:t>
                </a: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zh-CN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mask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变量：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masked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区域</a:t>
                </a: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F190B10-76F7-4F8D-9CDE-6C2A1C44F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638" y="4822354"/>
                <a:ext cx="8835474" cy="1726306"/>
              </a:xfrm>
              <a:prstGeom prst="rect">
                <a:avLst/>
              </a:prstGeom>
              <a:blipFill>
                <a:blip r:embed="rId2"/>
                <a:stretch>
                  <a:fillRect l="-345" b="-38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5290A064-7A00-4A7A-80AA-EDF8D84589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5" r="15204"/>
          <a:stretch/>
        </p:blipFill>
        <p:spPr>
          <a:xfrm>
            <a:off x="2000834" y="747973"/>
            <a:ext cx="6938980" cy="398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3225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25C7C675-D48F-4376-96AB-269E92DAB83E}"/>
              </a:ext>
            </a:extLst>
          </p:cNvPr>
          <p:cNvSpPr txBox="1"/>
          <p:nvPr/>
        </p:nvSpPr>
        <p:spPr>
          <a:xfrm>
            <a:off x="86733" y="0"/>
            <a:ext cx="9555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Masked Autoencoders Are Scalable Vision Learners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 2022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DB226C-2F66-40FC-836A-945B8CC16E97}"/>
              </a:ext>
            </a:extLst>
          </p:cNvPr>
          <p:cNvSpPr txBox="1"/>
          <p:nvPr/>
        </p:nvSpPr>
        <p:spPr>
          <a:xfrm>
            <a:off x="219242" y="510178"/>
            <a:ext cx="245293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Experiments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91CB170-DA2B-4314-96C6-5F21855FE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319" y="1328132"/>
            <a:ext cx="5054021" cy="19615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0963565-9BAB-49CF-9DDF-303D87FB4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231" y="968132"/>
            <a:ext cx="3596952" cy="25300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9AB9BC3-4528-45E0-A594-AEAB45E9E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399" y="3852812"/>
            <a:ext cx="4282811" cy="200423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30C8066-A750-4783-9D05-AC05F2825A23}"/>
              </a:ext>
            </a:extLst>
          </p:cNvPr>
          <p:cNvSpPr txBox="1"/>
          <p:nvPr/>
        </p:nvSpPr>
        <p:spPr>
          <a:xfrm>
            <a:off x="6873433" y="4002644"/>
            <a:ext cx="4400271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实验流程：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自监督预训练：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微调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(fine-tune)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预训练模型参数：</a:t>
            </a:r>
            <a:r>
              <a:rPr lang="en-US" altLang="zh-CN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endParaRPr lang="en-US" altLang="zh-CN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线性探索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(Linear probing)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85379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25C7C675-D48F-4376-96AB-269E92DAB83E}"/>
              </a:ext>
            </a:extLst>
          </p:cNvPr>
          <p:cNvSpPr txBox="1"/>
          <p:nvPr/>
        </p:nvSpPr>
        <p:spPr>
          <a:xfrm>
            <a:off x="86733" y="0"/>
            <a:ext cx="9555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Masked Autoencoders Are Scalable Vision Learners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 2022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DB226C-2F66-40FC-836A-945B8CC16E97}"/>
              </a:ext>
            </a:extLst>
          </p:cNvPr>
          <p:cNvSpPr txBox="1"/>
          <p:nvPr/>
        </p:nvSpPr>
        <p:spPr>
          <a:xfrm>
            <a:off x="219242" y="510178"/>
            <a:ext cx="245293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Experiments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4D720E-F4B2-4F24-998C-0673E0E5A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380" y="873968"/>
            <a:ext cx="5303389" cy="355738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698338D-F214-4BD2-A5CF-A02C6BE521CC}"/>
              </a:ext>
            </a:extLst>
          </p:cNvPr>
          <p:cNvSpPr txBox="1"/>
          <p:nvPr/>
        </p:nvSpPr>
        <p:spPr>
          <a:xfrm>
            <a:off x="2432479" y="4572001"/>
            <a:ext cx="6871317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通过上述图表可以看出：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masking ratio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很高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(75%)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的情况下，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却达到最高；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这与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的低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masking ratio (15%)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形成鲜明对比；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领域，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masking ratio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是最高的。</a:t>
            </a:r>
          </a:p>
        </p:txBody>
      </p:sp>
    </p:spTree>
    <p:extLst>
      <p:ext uri="{BB962C8B-B14F-4D97-AF65-F5344CB8AC3E}">
        <p14:creationId xmlns:p14="http://schemas.microsoft.com/office/powerpoint/2010/main" val="39982485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25C7C675-D48F-4376-96AB-269E92DAB83E}"/>
              </a:ext>
            </a:extLst>
          </p:cNvPr>
          <p:cNvSpPr txBox="1"/>
          <p:nvPr/>
        </p:nvSpPr>
        <p:spPr>
          <a:xfrm>
            <a:off x="86733" y="0"/>
            <a:ext cx="9555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Masked Autoencoders Are Scalable Vision Learners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 2022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DB226C-2F66-40FC-836A-945B8CC16E97}"/>
              </a:ext>
            </a:extLst>
          </p:cNvPr>
          <p:cNvSpPr txBox="1"/>
          <p:nvPr/>
        </p:nvSpPr>
        <p:spPr>
          <a:xfrm>
            <a:off x="219242" y="510178"/>
            <a:ext cx="245293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Experiments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698338D-F214-4BD2-A5CF-A02C6BE521CC}"/>
              </a:ext>
            </a:extLst>
          </p:cNvPr>
          <p:cNvSpPr txBox="1"/>
          <p:nvPr/>
        </p:nvSpPr>
        <p:spPr>
          <a:xfrm>
            <a:off x="1642366" y="4314548"/>
            <a:ext cx="9135125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通过上述图表可以看出：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作者通过设置不同的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深度，以及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参数，得到不同参数下的对比实验结果；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实验结果证明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的深度为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时，精度最优；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灰色部分是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的默认实验参数。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FC2CF15-C0E6-46A3-8753-44AF5DF32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512" y="1033267"/>
            <a:ext cx="9472979" cy="302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7965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5247</TotalTime>
  <Words>1634</Words>
  <Application>Microsoft Office PowerPoint</Application>
  <PresentationFormat>宽屏</PresentationFormat>
  <Paragraphs>122</Paragraphs>
  <Slides>18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6" baseType="lpstr">
      <vt:lpstr>-apple-system</vt:lpstr>
      <vt:lpstr>CMBX10</vt:lpstr>
      <vt:lpstr>CMMI10</vt:lpstr>
      <vt:lpstr>CMMI7</vt:lpstr>
      <vt:lpstr>CMR10</vt:lpstr>
      <vt:lpstr>CMSY10</vt:lpstr>
      <vt:lpstr>NimbusRomNo9L-Regu</vt:lpstr>
      <vt:lpstr>NimbusRomNo9L-ReguItal</vt:lpstr>
      <vt:lpstr>等线</vt:lpstr>
      <vt:lpstr>等线 Light</vt:lpstr>
      <vt:lpstr>仿宋</vt:lpstr>
      <vt:lpstr>楷体</vt:lpstr>
      <vt:lpstr>思源宋体 Heavy</vt:lpstr>
      <vt:lpstr>Arial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xi zijun</cp:lastModifiedBy>
  <cp:revision>431</cp:revision>
  <dcterms:created xsi:type="dcterms:W3CDTF">2020-04-25T03:15:02Z</dcterms:created>
  <dcterms:modified xsi:type="dcterms:W3CDTF">2022-03-24T10:54:15Z</dcterms:modified>
</cp:coreProperties>
</file>